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22"/>
  </p:notesMasterIdLst>
  <p:sldIdLst>
    <p:sldId id="266" r:id="rId5"/>
    <p:sldId id="344" r:id="rId6"/>
    <p:sldId id="346" r:id="rId7"/>
    <p:sldId id="351" r:id="rId8"/>
    <p:sldId id="356" r:id="rId9"/>
    <p:sldId id="354" r:id="rId10"/>
    <p:sldId id="357" r:id="rId11"/>
    <p:sldId id="343" r:id="rId12"/>
    <p:sldId id="342" r:id="rId13"/>
    <p:sldId id="359" r:id="rId14"/>
    <p:sldId id="360" r:id="rId15"/>
    <p:sldId id="361" r:id="rId16"/>
    <p:sldId id="358" r:id="rId17"/>
    <p:sldId id="363" r:id="rId18"/>
    <p:sldId id="366" r:id="rId19"/>
    <p:sldId id="362" r:id="rId20"/>
    <p:sldId id="274" r:id="rId21"/>
  </p:sldIdLst>
  <p:sldSz cx="12192000" cy="6858000"/>
  <p:notesSz cx="6797675" cy="992663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44546A"/>
    <a:srgbClr val="FC2834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>
      <p:cViewPr varScale="1">
        <p:scale>
          <a:sx n="105" d="100"/>
          <a:sy n="105" d="100"/>
        </p:scale>
        <p:origin x="744" y="192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7D9-116D-3843-ABDF-D6546C1962D4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D21CC-DD94-204E-93C8-E1AAF3084C8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9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7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67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8F71C-A175-034D-C357-FCF0DD29E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26ADF-97E0-469C-10B0-0BC3B471C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D21A-99BA-8DCC-E06A-5B1C061F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43F1D-82B1-359D-89AA-D1D6FE76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0D80-5F35-F38B-F6BE-2E2D4172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EE8-81B2-41EA-BC71-859DA9A47206}" type="slidenum">
              <a:rPr lang="en-BE" smtClean="0"/>
              <a:t>‹N°›</a:t>
            </a:fld>
            <a:endParaRPr lang="en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46B724-FDB3-E40A-4BA5-7C7391358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63FD3E4-AF5D-76CC-C067-416B7DB101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4B9FA3-0366-C72D-9A8D-BAB62C79E6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17CE3D4-BDC0-F517-9DC5-5A5A72903A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6EA095B-934D-1B25-B9EF-462C21FF0B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F210085-BA63-B898-4943-B3A3955B4456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79742-3467-13A6-8D81-B54EF33DFE2F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5E634C-E208-878C-E24C-9CA239D17827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695F42-B083-3442-D27B-A7855CB1D22A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C03EC52-68BE-74FC-8486-8EEDE74262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4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0AE3-247F-6F00-7A19-4B722428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5FB08-A5CD-8B2A-666F-3BE073414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54A74-B020-6BCB-C967-93CFC268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BF42-DFB4-5F5B-C5A7-1C828363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F2D6B-D95E-F273-F542-CA351C2F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018C9-2E0D-DDC4-67F5-4459A4BD1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E692E-7EB7-A9E4-C901-F7B5B9C1C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10F74-E032-D2A8-2A36-FF8B0F10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0DFFF-6678-716C-2B5E-885D50BA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E4B8C-7577-0B24-C3A0-B8F6DE42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907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464">
              <a:defRPr sz="1800"/>
            </a:lvl2pPr>
            <a:lvl3pPr marL="566928">
              <a:defRPr sz="1600"/>
            </a:lvl3pPr>
            <a:lvl4pPr marL="758952">
              <a:defRPr sz="1400"/>
            </a:lvl4pPr>
            <a:lvl5pPr marL="1042416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11" name="Freeform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itle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65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-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45" name="Picture Placeholder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Picture Placeholder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3" name="Picture Placeholder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itl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1" name="Picture Placeholder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Text Placeholder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2A55-6142-8E57-4CC7-88D067F2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23DDC-51AC-E3B5-905F-11C10BFD1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87744-EDC2-0782-0AF1-21625752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39893-90EA-35AD-C806-29CBB882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5D674-AB2B-7960-8922-C034DB9C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050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MMM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MMM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MMM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MMM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MMM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5040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49240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1392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464">
              <a:defRPr sz="1800"/>
            </a:lvl2pPr>
            <a:lvl3pPr marL="566928">
              <a:defRPr sz="1600"/>
            </a:lvl3pPr>
            <a:lvl4pPr marL="758952">
              <a:defRPr sz="1400"/>
            </a:lvl4pPr>
            <a:lvl5pPr marL="1042416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90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2B3E-2637-97E6-1546-59642517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9ADDD-EBFD-2575-CDE4-0A1CDF5E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CE94-2C30-C6A5-64EC-D3BD9CAF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B9FCD-FE36-178A-0CD9-9FCD8C74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C3408-E83B-E9CE-05EF-17BC9F26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EE8-81B2-41EA-BC71-859DA9A47206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7004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95B-43E9-F5A2-F2BC-67EC5B55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C486F-0618-52FC-1248-C81518A2E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15F70-B0CB-7E03-CD9F-1AF72CFEC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D36BC-6932-0899-F5EB-E63A83D0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8DC8F-0EC4-CB92-A2D6-6A81C5AC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DC5B2-ED22-E34D-597A-F270D9D8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45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5571-B08C-B327-EC9F-94791E01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E9727-50DE-4EAA-F0D3-8BD7A76C8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8EC14-7228-BD42-0447-9EE8489A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FF22C-4F6A-18B9-5702-4F997B21B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1396C-7867-0D5D-8FF3-D56F41F37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0673E-D912-651F-42B4-071C6AF2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9C312-28DC-6F2C-4A70-520F9623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8DBB2-557B-DFCF-08C3-F9FA1BB4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81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3B29-3A9D-A369-FFD3-8857DF00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3A90D-7CAF-AB0C-B634-D9356AFE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F79DB-58EB-6821-C58B-7608D98A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6FC1F-FE82-8117-61C0-7DEAB7C0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7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518DF-82FA-01A5-8520-39D33E3F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DC385-20F2-27E8-F9F4-C319B85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1F6BE-EA5C-CFC6-6E6E-922FB41D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518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11B4-135F-6845-3818-E4844D83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A4A0-CC7A-280A-7B6A-44431DBA2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1AD47-0781-15AC-4B1A-7EA9C084B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2B2BC-EAE1-C3DE-E716-30B3ECC6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4A88F-5B31-D87B-FA52-673865F7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E594D-F951-630D-0FAC-D13995E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35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3858-8B6B-5764-6349-4A2B36DB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429A4-59F0-F585-70D7-973EAD964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FC62F-670F-A33F-F2CF-8194F860F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FB963-F868-A65C-5C3C-2DC4F6AA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2EF8F-BF8D-09C6-3DB6-C422F4C8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BD715-DBCB-E4E6-82DC-22C59677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827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C10E8-3EB3-DAFD-D14F-E99095F2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53729-2CE4-7F13-07BB-08F811C46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E99A6-12A5-FE9E-0339-5314C22B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F57B-8813-472E-B711-243D2B6E2A31}" type="datetimeFigureOut">
              <a:rPr lang="en-BE" smtClean="0"/>
              <a:t>9/23/24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D0C2-ADBA-232D-8E65-AD4B006D3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A865-30A7-6735-9286-DD8B212C7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B8D3-9A08-F84C-9DD4-44948BA52D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639C4-8378-83B5-07E4-56239116D5A3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54D48-0129-1738-3E39-9B494DC581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9D11A8-81CC-953B-5775-DFF2201DED91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9EC8830C-625C-FFD8-0555-7948A3632DA0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6AD754-E37B-2920-2B68-06DC037C40C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5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4" r:id="rId12"/>
    <p:sldLayoutId id="2147483686" r:id="rId13"/>
    <p:sldLayoutId id="2147483685" r:id="rId14"/>
    <p:sldLayoutId id="2147483662" r:id="rId15"/>
    <p:sldLayoutId id="2147483658" r:id="rId16"/>
    <p:sldLayoutId id="2147483660" r:id="rId17"/>
    <p:sldLayoutId id="2147483661" r:id="rId18"/>
    <p:sldLayoutId id="2147483652" r:id="rId19"/>
    <p:sldLayoutId id="2147483667" r:id="rId20"/>
    <p:sldLayoutId id="2147483653" r:id="rId21"/>
    <p:sldLayoutId id="2147483668" r:id="rId22"/>
    <p:sldLayoutId id="2147483665" r:id="rId23"/>
    <p:sldLayoutId id="2147483654" r:id="rId24"/>
    <p:sldLayoutId id="2147483655" r:id="rId25"/>
    <p:sldLayoutId id="2147483656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6C7FB9-1D67-4C73-7AAC-B157D99B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00" y="2576680"/>
            <a:ext cx="6482032" cy="2353996"/>
          </a:xfrm>
        </p:spPr>
        <p:txBody>
          <a:bodyPr/>
          <a:lstStyle/>
          <a:p>
            <a:br>
              <a:rPr lang="fr-FR" sz="4400" b="1" dirty="0"/>
            </a:br>
            <a:r>
              <a:rPr lang="fr-FR" sz="4400" b="1" dirty="0"/>
              <a:t>Le mécénat dans tous ses états – perspectives juridiques</a:t>
            </a:r>
            <a:endParaRPr lang="en-US" sz="4000" b="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F1D73D-3F3D-4ECD-574C-F2502AC80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700" y="5328952"/>
            <a:ext cx="5486400" cy="833309"/>
          </a:xfrm>
        </p:spPr>
        <p:txBody>
          <a:bodyPr>
            <a:normAutofit/>
          </a:bodyPr>
          <a:lstStyle/>
          <a:p>
            <a:r>
              <a:rPr lang="en-US" b="1" dirty="0"/>
              <a:t>Antoine </a:t>
            </a:r>
            <a:r>
              <a:rPr lang="en-US" b="1" cap="small" dirty="0"/>
              <a:t>Vandenbulke</a:t>
            </a:r>
          </a:p>
          <a:p>
            <a:r>
              <a:rPr lang="fr-FR" b="1" dirty="0"/>
              <a:t>Professeur à l’</a:t>
            </a:r>
            <a:r>
              <a:rPr lang="fr-FR" b="1" dirty="0" err="1"/>
              <a:t>UMons</a:t>
            </a:r>
            <a:r>
              <a:rPr lang="fr-FR" b="1" dirty="0"/>
              <a:t>-ULB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8F891D8D-43CC-1D8A-DB20-C9E338BA1931}"/>
              </a:ext>
            </a:extLst>
          </p:cNvPr>
          <p:cNvSpPr txBox="1">
            <a:spLocks/>
          </p:cNvSpPr>
          <p:nvPr/>
        </p:nvSpPr>
        <p:spPr>
          <a:xfrm>
            <a:off x="5541063" y="695739"/>
            <a:ext cx="5650396" cy="1444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rgbClr val="0070C0"/>
                </a:solidFill>
              </a:rPr>
              <a:t>Le marché de l’art sous les feux du droit 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De la Rue de la Loi au Mont des Arts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Université de Mons (UMons) - ictjob.be">
            <a:extLst>
              <a:ext uri="{FF2B5EF4-FFF2-40B4-BE49-F238E27FC236}">
                <a16:creationId xmlns:a16="http://schemas.microsoft.com/office/drawing/2014/main" id="{BD270CA8-589E-2D44-97AE-FCD61C81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36" y="6165516"/>
            <a:ext cx="1002587" cy="3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ULB - Université libre de Bruxelles">
            <a:extLst>
              <a:ext uri="{FF2B5EF4-FFF2-40B4-BE49-F238E27FC236}">
                <a16:creationId xmlns:a16="http://schemas.microsoft.com/office/drawing/2014/main" id="{3DE8F311-C6B1-1C43-BF18-36A65DFB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6162261"/>
            <a:ext cx="391886" cy="3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8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03DDC-92A6-DE47-9AE9-EE320BC0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EB5A29-F71A-3A45-A4F3-868403C39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D5D82-6625-D149-AEEB-95652F818D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8D3E3847-A41E-1B4A-973D-99EE36C32B5E}"/>
              </a:ext>
            </a:extLst>
          </p:cNvPr>
          <p:cNvSpPr txBox="1">
            <a:spLocks/>
          </p:cNvSpPr>
          <p:nvPr/>
        </p:nvSpPr>
        <p:spPr>
          <a:xfrm>
            <a:off x="2767263" y="442085"/>
            <a:ext cx="8586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Régime fiscal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4416AB-6CAA-474C-B677-BB418E95B31C}"/>
              </a:ext>
            </a:extLst>
          </p:cNvPr>
          <p:cNvSpPr txBox="1"/>
          <p:nvPr/>
        </p:nvSpPr>
        <p:spPr>
          <a:xfrm>
            <a:off x="1130954" y="2177345"/>
            <a:ext cx="99300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Réduction / déduction d’impôt pour libéralités faites en argent</a:t>
            </a:r>
          </a:p>
          <a:p>
            <a:pPr algn="ctr"/>
            <a:r>
              <a:rPr lang="fr-FR" sz="2600" i="1" dirty="0">
                <a:solidFill>
                  <a:schemeClr val="bg1">
                    <a:lumMod val="50000"/>
                  </a:schemeClr>
                </a:solidFill>
              </a:rPr>
              <a:t>Art. 145/33, 199 et 200 du CIR/92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BB7436-59AD-414A-8A86-FC615AF9EB5B}"/>
              </a:ext>
            </a:extLst>
          </p:cNvPr>
          <p:cNvSpPr txBox="1"/>
          <p:nvPr/>
        </p:nvSpPr>
        <p:spPr>
          <a:xfrm>
            <a:off x="2409681" y="3508498"/>
            <a:ext cx="894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Personne physique : réduction d’impôt de 45 p.c. du montant du don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049EAD-81CC-C94E-97ED-745D7B598AF6}"/>
              </a:ext>
            </a:extLst>
          </p:cNvPr>
          <p:cNvSpPr/>
          <p:nvPr/>
        </p:nvSpPr>
        <p:spPr>
          <a:xfrm>
            <a:off x="1966132" y="3560937"/>
            <a:ext cx="42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912B4B-8E91-A54E-9EA6-353F1A80F098}"/>
              </a:ext>
            </a:extLst>
          </p:cNvPr>
          <p:cNvSpPr txBox="1"/>
          <p:nvPr/>
        </p:nvSpPr>
        <p:spPr>
          <a:xfrm>
            <a:off x="2409682" y="4262047"/>
            <a:ext cx="719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Société : déduction d’impôt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EAC5B-3C71-DC4C-BDC9-F099DAED4139}"/>
              </a:ext>
            </a:extLst>
          </p:cNvPr>
          <p:cNvSpPr/>
          <p:nvPr/>
        </p:nvSpPr>
        <p:spPr>
          <a:xfrm>
            <a:off x="1966132" y="4314486"/>
            <a:ext cx="42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1C5772-7F04-714A-9AE2-6B6C2123FC8D}"/>
              </a:ext>
            </a:extLst>
          </p:cNvPr>
          <p:cNvSpPr txBox="1"/>
          <p:nvPr/>
        </p:nvSpPr>
        <p:spPr>
          <a:xfrm>
            <a:off x="2409681" y="5003481"/>
            <a:ext cx="802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Bénéficiaire : directement désigné ou agréé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0E844-3EC8-294A-B5E2-3A42346597CE}"/>
              </a:ext>
            </a:extLst>
          </p:cNvPr>
          <p:cNvSpPr/>
          <p:nvPr/>
        </p:nvSpPr>
        <p:spPr>
          <a:xfrm>
            <a:off x="1966132" y="5055920"/>
            <a:ext cx="42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6EF9766-74A8-CD4E-B0D9-B369EC358B83}"/>
              </a:ext>
            </a:extLst>
          </p:cNvPr>
          <p:cNvSpPr txBox="1"/>
          <p:nvPr/>
        </p:nvSpPr>
        <p:spPr>
          <a:xfrm>
            <a:off x="2409681" y="5686341"/>
            <a:ext cx="802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Dans le respect de certains seuils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008CAB-A5BD-3E44-BAA6-795D2281A33F}"/>
              </a:ext>
            </a:extLst>
          </p:cNvPr>
          <p:cNvSpPr/>
          <p:nvPr/>
        </p:nvSpPr>
        <p:spPr>
          <a:xfrm>
            <a:off x="1966132" y="5738780"/>
            <a:ext cx="42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0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03DDC-92A6-DE47-9AE9-EE320BC0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EB5A29-F71A-3A45-A4F3-868403C39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D5D82-6625-D149-AEEB-95652F818D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8D3E3847-A41E-1B4A-973D-99EE36C32B5E}"/>
              </a:ext>
            </a:extLst>
          </p:cNvPr>
          <p:cNvSpPr txBox="1">
            <a:spLocks/>
          </p:cNvSpPr>
          <p:nvPr/>
        </p:nvSpPr>
        <p:spPr>
          <a:xfrm>
            <a:off x="2767263" y="442085"/>
            <a:ext cx="8586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Régime fiscal</a:t>
            </a:r>
          </a:p>
        </p:txBody>
      </p:sp>
      <p:sp>
        <p:nvSpPr>
          <p:cNvPr id="17" name="Cylindre 16">
            <a:extLst>
              <a:ext uri="{FF2B5EF4-FFF2-40B4-BE49-F238E27FC236}">
                <a16:creationId xmlns:a16="http://schemas.microsoft.com/office/drawing/2014/main" id="{F0EA40D8-36BF-B241-91BE-A3080A62151C}"/>
              </a:ext>
            </a:extLst>
          </p:cNvPr>
          <p:cNvSpPr/>
          <p:nvPr/>
        </p:nvSpPr>
        <p:spPr>
          <a:xfrm>
            <a:off x="5524500" y="2960302"/>
            <a:ext cx="914400" cy="1281556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200" dirty="0">
                <a:latin typeface="Times New Roman"/>
                <a:ea typeface="ＭＳ 明朝"/>
              </a:rPr>
              <a:t> </a:t>
            </a:r>
            <a:endParaRPr lang="en-US" sz="1200" dirty="0">
              <a:latin typeface="Times New Roman"/>
              <a:ea typeface="ＭＳ 明朝"/>
            </a:endParaRPr>
          </a:p>
          <a:p>
            <a:pPr algn="ctr"/>
            <a:endParaRPr lang="fr-FR" sz="1200" dirty="0">
              <a:latin typeface="Times New Roman"/>
              <a:ea typeface="ＭＳ 明朝"/>
            </a:endParaRPr>
          </a:p>
          <a:p>
            <a:pPr algn="ctr">
              <a:lnSpc>
                <a:spcPct val="130000"/>
              </a:lnSpc>
            </a:pPr>
            <a:r>
              <a:rPr lang="fr-FR" sz="1200" dirty="0">
                <a:latin typeface="Times New Roman"/>
                <a:ea typeface="ＭＳ 明朝"/>
              </a:rPr>
              <a:t>Base imposable</a:t>
            </a:r>
          </a:p>
          <a:p>
            <a:pPr algn="ctr"/>
            <a:endParaRPr lang="en-US" sz="1200" dirty="0">
              <a:latin typeface="Times New Roman"/>
              <a:ea typeface="ＭＳ 明朝"/>
            </a:endParaRPr>
          </a:p>
        </p:txBody>
      </p:sp>
      <p:sp>
        <p:nvSpPr>
          <p:cNvPr id="18" name="Cylindre 17">
            <a:extLst>
              <a:ext uri="{FF2B5EF4-FFF2-40B4-BE49-F238E27FC236}">
                <a16:creationId xmlns:a16="http://schemas.microsoft.com/office/drawing/2014/main" id="{516714BC-2B1B-2B49-9539-81E7BCD6D5B5}"/>
              </a:ext>
            </a:extLst>
          </p:cNvPr>
          <p:cNvSpPr/>
          <p:nvPr/>
        </p:nvSpPr>
        <p:spPr>
          <a:xfrm>
            <a:off x="7696200" y="3464303"/>
            <a:ext cx="914400" cy="816869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</a:pPr>
            <a:r>
              <a:rPr lang="fr-FR" sz="1200" dirty="0">
                <a:latin typeface="Times New Roman"/>
                <a:ea typeface="ＭＳ 明朝"/>
              </a:rPr>
              <a:t>Revenus après impôt</a:t>
            </a:r>
          </a:p>
          <a:p>
            <a:pPr algn="ctr"/>
            <a:endParaRPr lang="en-US" sz="1200" dirty="0">
              <a:latin typeface="Times New Roman"/>
              <a:ea typeface="ＭＳ 明朝"/>
            </a:endParaRPr>
          </a:p>
        </p:txBody>
      </p:sp>
      <p:sp>
        <p:nvSpPr>
          <p:cNvPr id="19" name="Cylindre 18">
            <a:extLst>
              <a:ext uri="{FF2B5EF4-FFF2-40B4-BE49-F238E27FC236}">
                <a16:creationId xmlns:a16="http://schemas.microsoft.com/office/drawing/2014/main" id="{939543A3-BE6F-5843-901A-174E9BBDFC0F}"/>
              </a:ext>
            </a:extLst>
          </p:cNvPr>
          <p:cNvSpPr/>
          <p:nvPr/>
        </p:nvSpPr>
        <p:spPr>
          <a:xfrm>
            <a:off x="5524500" y="2960302"/>
            <a:ext cx="914400" cy="627917"/>
          </a:xfrm>
          <a:prstGeom prst="can">
            <a:avLst>
              <a:gd name="adj" fmla="val 42936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200" dirty="0">
                <a:latin typeface="Times New Roman"/>
                <a:ea typeface="ＭＳ 明朝"/>
              </a:rPr>
              <a:t>Impôt</a:t>
            </a:r>
            <a:endParaRPr lang="en-US" sz="1200" dirty="0">
              <a:latin typeface="Times New Roman"/>
              <a:ea typeface="ＭＳ 明朝"/>
            </a:endParaRPr>
          </a:p>
        </p:txBody>
      </p:sp>
      <p:sp>
        <p:nvSpPr>
          <p:cNvPr id="20" name="Cylindre 19">
            <a:extLst>
              <a:ext uri="{FF2B5EF4-FFF2-40B4-BE49-F238E27FC236}">
                <a16:creationId xmlns:a16="http://schemas.microsoft.com/office/drawing/2014/main" id="{05BD8F56-7F48-CD42-A511-50FC7417D898}"/>
              </a:ext>
            </a:extLst>
          </p:cNvPr>
          <p:cNvSpPr/>
          <p:nvPr/>
        </p:nvSpPr>
        <p:spPr>
          <a:xfrm>
            <a:off x="3183086" y="5129413"/>
            <a:ext cx="914400" cy="1485900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1200" dirty="0">
                <a:latin typeface="Times New Roman"/>
                <a:ea typeface="ＭＳ 明朝"/>
              </a:rPr>
              <a:t> </a:t>
            </a:r>
            <a:endParaRPr lang="en-US" sz="1200" dirty="0">
              <a:latin typeface="Times New Roman"/>
              <a:ea typeface="ＭＳ 明朝"/>
            </a:endParaRPr>
          </a:p>
          <a:p>
            <a:pPr algn="ctr"/>
            <a:endParaRPr lang="fr-FR" sz="1200" dirty="0">
              <a:latin typeface="Times New Roman"/>
              <a:ea typeface="ＭＳ 明朝"/>
            </a:endParaRPr>
          </a:p>
          <a:p>
            <a:pPr algn="ctr"/>
            <a:endParaRPr lang="fr-FR" sz="1200" dirty="0">
              <a:latin typeface="Times New Roman"/>
              <a:ea typeface="ＭＳ 明朝"/>
            </a:endParaRPr>
          </a:p>
          <a:p>
            <a:pPr algn="ctr">
              <a:lnSpc>
                <a:spcPct val="130000"/>
              </a:lnSpc>
            </a:pPr>
            <a:r>
              <a:rPr lang="fr-FR" sz="1200" dirty="0">
                <a:latin typeface="Times New Roman"/>
                <a:ea typeface="ＭＳ 明朝"/>
              </a:rPr>
              <a:t>Base imposable</a:t>
            </a:r>
            <a:endParaRPr lang="en-US" sz="1200" dirty="0">
              <a:latin typeface="Times New Roman"/>
              <a:ea typeface="ＭＳ 明朝"/>
            </a:endParaRPr>
          </a:p>
        </p:txBody>
      </p:sp>
      <p:sp>
        <p:nvSpPr>
          <p:cNvPr id="21" name="Cylindre 20">
            <a:extLst>
              <a:ext uri="{FF2B5EF4-FFF2-40B4-BE49-F238E27FC236}">
                <a16:creationId xmlns:a16="http://schemas.microsoft.com/office/drawing/2014/main" id="{B239A378-F3E4-4E48-8612-D67D02E18D3C}"/>
              </a:ext>
            </a:extLst>
          </p:cNvPr>
          <p:cNvSpPr/>
          <p:nvPr/>
        </p:nvSpPr>
        <p:spPr>
          <a:xfrm>
            <a:off x="3183086" y="5129413"/>
            <a:ext cx="914400" cy="800100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fr-FR" sz="1200" dirty="0">
              <a:latin typeface="Times New Roman"/>
              <a:ea typeface="ＭＳ 明朝"/>
            </a:endParaRPr>
          </a:p>
          <a:p>
            <a:pPr algn="ctr">
              <a:lnSpc>
                <a:spcPct val="150000"/>
              </a:lnSpc>
            </a:pPr>
            <a:r>
              <a:rPr lang="fr-FR" sz="1200" dirty="0">
                <a:latin typeface="Times New Roman"/>
                <a:ea typeface="ＭＳ 明朝"/>
              </a:rPr>
              <a:t>Impôt</a:t>
            </a:r>
          </a:p>
        </p:txBody>
      </p:sp>
      <p:sp>
        <p:nvSpPr>
          <p:cNvPr id="22" name="Cylindre 21">
            <a:extLst>
              <a:ext uri="{FF2B5EF4-FFF2-40B4-BE49-F238E27FC236}">
                <a16:creationId xmlns:a16="http://schemas.microsoft.com/office/drawing/2014/main" id="{601C21B7-1B63-1340-8442-A8E6B0FA731C}"/>
              </a:ext>
            </a:extLst>
          </p:cNvPr>
          <p:cNvSpPr/>
          <p:nvPr/>
        </p:nvSpPr>
        <p:spPr>
          <a:xfrm>
            <a:off x="3183086" y="5129413"/>
            <a:ext cx="914400" cy="457200"/>
          </a:xfrm>
          <a:prstGeom prst="can">
            <a:avLst>
              <a:gd name="adj" fmla="val 3516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fr-FR" sz="1200" dirty="0">
                <a:latin typeface="Times New Roman"/>
                <a:ea typeface="ＭＳ 明朝"/>
              </a:rPr>
              <a:t>Réduction</a:t>
            </a:r>
            <a:endParaRPr lang="en-US" sz="1200" dirty="0">
              <a:latin typeface="Times New Roman"/>
              <a:ea typeface="ＭＳ 明朝"/>
            </a:endParaRPr>
          </a:p>
        </p:txBody>
      </p:sp>
      <p:sp>
        <p:nvSpPr>
          <p:cNvPr id="23" name="Cylindre 22">
            <a:extLst>
              <a:ext uri="{FF2B5EF4-FFF2-40B4-BE49-F238E27FC236}">
                <a16:creationId xmlns:a16="http://schemas.microsoft.com/office/drawing/2014/main" id="{1D01894B-D6F5-D146-BD54-6137F5986001}"/>
              </a:ext>
            </a:extLst>
          </p:cNvPr>
          <p:cNvSpPr/>
          <p:nvPr/>
        </p:nvSpPr>
        <p:spPr>
          <a:xfrm>
            <a:off x="5520871" y="5472313"/>
            <a:ext cx="914400" cy="1143000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fr-FR" sz="1200" dirty="0">
                <a:latin typeface="Times New Roman"/>
                <a:ea typeface="ＭＳ 明朝"/>
              </a:rPr>
              <a:t> Revenus après impôt</a:t>
            </a:r>
          </a:p>
          <a:p>
            <a:pPr algn="ctr"/>
            <a:endParaRPr lang="en-US" sz="1200" dirty="0">
              <a:latin typeface="Times New Roman"/>
              <a:ea typeface="ＭＳ 明朝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84FB2BC-DE9F-8947-B2ED-6069F9D2EE64}"/>
              </a:ext>
            </a:extLst>
          </p:cNvPr>
          <p:cNvSpPr txBox="1"/>
          <p:nvPr/>
        </p:nvSpPr>
        <p:spPr>
          <a:xfrm>
            <a:off x="2583174" y="2023638"/>
            <a:ext cx="270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Déduction d’impôts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5748325-E9FB-C64A-A7FC-EC2DE4DAFA64}"/>
              </a:ext>
            </a:extLst>
          </p:cNvPr>
          <p:cNvSpPr txBox="1"/>
          <p:nvPr/>
        </p:nvSpPr>
        <p:spPr>
          <a:xfrm>
            <a:off x="2835821" y="4506138"/>
            <a:ext cx="268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Réduction d’impôts</a:t>
            </a:r>
          </a:p>
        </p:txBody>
      </p:sp>
      <p:sp>
        <p:nvSpPr>
          <p:cNvPr id="26" name="Cylindre 25">
            <a:extLst>
              <a:ext uri="{FF2B5EF4-FFF2-40B4-BE49-F238E27FC236}">
                <a16:creationId xmlns:a16="http://schemas.microsoft.com/office/drawing/2014/main" id="{1A5CA724-C2F6-0E4F-B595-C079AFE607E0}"/>
              </a:ext>
            </a:extLst>
          </p:cNvPr>
          <p:cNvSpPr/>
          <p:nvPr/>
        </p:nvSpPr>
        <p:spPr>
          <a:xfrm>
            <a:off x="3186715" y="2597787"/>
            <a:ext cx="914400" cy="1683385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1200" dirty="0">
                <a:latin typeface="Times New Roman"/>
                <a:ea typeface="ＭＳ 明朝"/>
              </a:rPr>
              <a:t> </a:t>
            </a:r>
            <a:endParaRPr lang="en-US" sz="1200" dirty="0">
              <a:latin typeface="Times New Roman"/>
              <a:ea typeface="ＭＳ 明朝"/>
            </a:endParaRPr>
          </a:p>
          <a:p>
            <a:pPr algn="ctr"/>
            <a:endParaRPr lang="fr-FR" sz="1200" dirty="0">
              <a:latin typeface="Times New Roman"/>
              <a:ea typeface="ＭＳ 明朝"/>
            </a:endParaRPr>
          </a:p>
          <a:p>
            <a:pPr algn="ctr"/>
            <a:endParaRPr lang="fr-FR" sz="1200" dirty="0">
              <a:latin typeface="Times New Roman"/>
              <a:ea typeface="ＭＳ 明朝"/>
            </a:endParaRPr>
          </a:p>
          <a:p>
            <a:pPr algn="ctr">
              <a:lnSpc>
                <a:spcPct val="130000"/>
              </a:lnSpc>
            </a:pPr>
            <a:r>
              <a:rPr lang="fr-FR" sz="1200" dirty="0">
                <a:latin typeface="Times New Roman"/>
                <a:ea typeface="ＭＳ 明朝"/>
              </a:rPr>
              <a:t>Revenus bruts</a:t>
            </a:r>
          </a:p>
          <a:p>
            <a:pPr algn="ctr"/>
            <a:endParaRPr lang="en-US" sz="1200" dirty="0">
              <a:latin typeface="Times New Roman"/>
              <a:ea typeface="ＭＳ 明朝"/>
            </a:endParaRPr>
          </a:p>
        </p:txBody>
      </p:sp>
      <p:sp>
        <p:nvSpPr>
          <p:cNvPr id="27" name="Cylindre 26">
            <a:extLst>
              <a:ext uri="{FF2B5EF4-FFF2-40B4-BE49-F238E27FC236}">
                <a16:creationId xmlns:a16="http://schemas.microsoft.com/office/drawing/2014/main" id="{8BBAA18C-8E23-9940-8A9F-09C5F464B6A0}"/>
              </a:ext>
            </a:extLst>
          </p:cNvPr>
          <p:cNvSpPr/>
          <p:nvPr/>
        </p:nvSpPr>
        <p:spPr>
          <a:xfrm>
            <a:off x="3186715" y="2597786"/>
            <a:ext cx="914400" cy="563880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200" dirty="0">
                <a:latin typeface="Times New Roman"/>
                <a:ea typeface="ＭＳ 明朝"/>
              </a:rPr>
              <a:t>Déduction</a:t>
            </a:r>
            <a:endParaRPr lang="en-US" sz="1200" dirty="0">
              <a:latin typeface="Times New Roman"/>
              <a:ea typeface="ＭＳ 明朝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F32497-C45B-D040-9F26-D420CC8CD2E3}"/>
              </a:ext>
            </a:extLst>
          </p:cNvPr>
          <p:cNvSpPr/>
          <p:nvPr/>
        </p:nvSpPr>
        <p:spPr>
          <a:xfrm>
            <a:off x="2055869" y="2023638"/>
            <a:ext cx="527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400" dirty="0">
              <a:solidFill>
                <a:srgbClr val="44546A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1A09B7-CD2F-384D-8A70-8C8BD70E9886}"/>
              </a:ext>
            </a:extLst>
          </p:cNvPr>
          <p:cNvSpPr/>
          <p:nvPr/>
        </p:nvSpPr>
        <p:spPr>
          <a:xfrm>
            <a:off x="2055869" y="4514263"/>
            <a:ext cx="527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4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8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03DDC-92A6-DE47-9AE9-EE320BC0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EB5A29-F71A-3A45-A4F3-868403C39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D5D82-6625-D149-AEEB-95652F818D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8D3E3847-A41E-1B4A-973D-99EE36C32B5E}"/>
              </a:ext>
            </a:extLst>
          </p:cNvPr>
          <p:cNvSpPr txBox="1">
            <a:spLocks/>
          </p:cNvSpPr>
          <p:nvPr/>
        </p:nvSpPr>
        <p:spPr>
          <a:xfrm>
            <a:off x="2767263" y="442085"/>
            <a:ext cx="8586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Régime fiscal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03834AF-0117-3142-9ABC-405B67512722}"/>
              </a:ext>
            </a:extLst>
          </p:cNvPr>
          <p:cNvSpPr txBox="1"/>
          <p:nvPr/>
        </p:nvSpPr>
        <p:spPr>
          <a:xfrm>
            <a:off x="1643742" y="4346010"/>
            <a:ext cx="50738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Régime des frais professionnels</a:t>
            </a:r>
          </a:p>
          <a:p>
            <a:r>
              <a:rPr lang="fr-FR" sz="2600" i="1" dirty="0">
                <a:solidFill>
                  <a:schemeClr val="bg1">
                    <a:lumMod val="50000"/>
                  </a:schemeClr>
                </a:solidFill>
              </a:rPr>
              <a:t>Art. 49 CIR/92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DC8298B-6A19-424B-BA7C-3A7630FE2B96}"/>
              </a:ext>
            </a:extLst>
          </p:cNvPr>
          <p:cNvSpPr txBox="1"/>
          <p:nvPr/>
        </p:nvSpPr>
        <p:spPr>
          <a:xfrm>
            <a:off x="3261084" y="3294824"/>
            <a:ext cx="33900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Aucune contrepartie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1FD199-9943-BF48-A648-73647038A4EB}"/>
              </a:ext>
            </a:extLst>
          </p:cNvPr>
          <p:cNvSpPr txBox="1"/>
          <p:nvPr/>
        </p:nvSpPr>
        <p:spPr>
          <a:xfrm>
            <a:off x="1643742" y="2051759"/>
            <a:ext cx="7247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Réduction/déduction d’impôt pour libéralités</a:t>
            </a:r>
          </a:p>
          <a:p>
            <a:r>
              <a:rPr lang="fr-FR" sz="2600" i="1" dirty="0">
                <a:solidFill>
                  <a:schemeClr val="bg1">
                    <a:lumMod val="50000"/>
                  </a:schemeClr>
                </a:solidFill>
              </a:rPr>
              <a:t>Art. 145/33, 199 et 200 du CIR/92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2765CD1-ADF1-9A46-BF4C-43202A927D6B}"/>
              </a:ext>
            </a:extLst>
          </p:cNvPr>
          <p:cNvSpPr txBox="1"/>
          <p:nvPr/>
        </p:nvSpPr>
        <p:spPr>
          <a:xfrm>
            <a:off x="2915091" y="5702242"/>
            <a:ext cx="40820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>
                <a:solidFill>
                  <a:srgbClr val="44546A"/>
                </a:solidFill>
              </a:rPr>
              <a:t>Contrepartie équivalente</a:t>
            </a:r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A64D70A5-7E08-0546-B8CB-7086E7B7EC06}"/>
              </a:ext>
            </a:extLst>
          </p:cNvPr>
          <p:cNvSpPr/>
          <p:nvPr/>
        </p:nvSpPr>
        <p:spPr>
          <a:xfrm>
            <a:off x="8600661" y="1762801"/>
            <a:ext cx="848139" cy="4730074"/>
          </a:xfrm>
          <a:prstGeom prst="rightBrace">
            <a:avLst/>
          </a:prstGeom>
          <a:ln w="666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5723D7E-7386-6B4E-A7DB-E35F14224B1E}"/>
              </a:ext>
            </a:extLst>
          </p:cNvPr>
          <p:cNvSpPr txBox="1"/>
          <p:nvPr/>
        </p:nvSpPr>
        <p:spPr>
          <a:xfrm>
            <a:off x="9936729" y="3545407"/>
            <a:ext cx="1115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Zone </a:t>
            </a:r>
          </a:p>
          <a:p>
            <a:pPr algn="ctr"/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grise</a:t>
            </a:r>
          </a:p>
        </p:txBody>
      </p:sp>
      <p:sp>
        <p:nvSpPr>
          <p:cNvPr id="26" name="Cadre 25">
            <a:extLst>
              <a:ext uri="{FF2B5EF4-FFF2-40B4-BE49-F238E27FC236}">
                <a16:creationId xmlns:a16="http://schemas.microsoft.com/office/drawing/2014/main" id="{5146C7D2-AE96-FB48-9F92-D62FA8AF9462}"/>
              </a:ext>
            </a:extLst>
          </p:cNvPr>
          <p:cNvSpPr/>
          <p:nvPr/>
        </p:nvSpPr>
        <p:spPr>
          <a:xfrm>
            <a:off x="3261084" y="3291643"/>
            <a:ext cx="3390031" cy="557179"/>
          </a:xfrm>
          <a:prstGeom prst="frame">
            <a:avLst>
              <a:gd name="adj1" fmla="val 7446"/>
            </a:avLst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27" name="Cadre 26">
            <a:extLst>
              <a:ext uri="{FF2B5EF4-FFF2-40B4-BE49-F238E27FC236}">
                <a16:creationId xmlns:a16="http://schemas.microsoft.com/office/drawing/2014/main" id="{A8A720E7-966E-2241-86FE-0F0A9450E706}"/>
              </a:ext>
            </a:extLst>
          </p:cNvPr>
          <p:cNvSpPr/>
          <p:nvPr/>
        </p:nvSpPr>
        <p:spPr>
          <a:xfrm>
            <a:off x="9687339" y="3294824"/>
            <a:ext cx="1480646" cy="1680294"/>
          </a:xfrm>
          <a:prstGeom prst="frame">
            <a:avLst>
              <a:gd name="adj1" fmla="val 856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Cadre 27">
            <a:extLst>
              <a:ext uri="{FF2B5EF4-FFF2-40B4-BE49-F238E27FC236}">
                <a16:creationId xmlns:a16="http://schemas.microsoft.com/office/drawing/2014/main" id="{FB1BBDAC-A0A7-064B-9DF9-EBEDDF496156}"/>
              </a:ext>
            </a:extLst>
          </p:cNvPr>
          <p:cNvSpPr/>
          <p:nvPr/>
        </p:nvSpPr>
        <p:spPr>
          <a:xfrm>
            <a:off x="2781480" y="5724632"/>
            <a:ext cx="4253906" cy="553999"/>
          </a:xfrm>
          <a:prstGeom prst="frame">
            <a:avLst>
              <a:gd name="adj1" fmla="val 7446"/>
            </a:avLst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 animBg="1"/>
      <p:bldP spid="25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03DDC-92A6-DE47-9AE9-EE320BC0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EB5A29-F71A-3A45-A4F3-868403C39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D5D82-6625-D149-AEEB-95652F818D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8D3E3847-A41E-1B4A-973D-99EE36C32B5E}"/>
              </a:ext>
            </a:extLst>
          </p:cNvPr>
          <p:cNvSpPr txBox="1">
            <a:spLocks/>
          </p:cNvSpPr>
          <p:nvPr/>
        </p:nvSpPr>
        <p:spPr>
          <a:xfrm>
            <a:off x="2767263" y="442085"/>
            <a:ext cx="8586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Régime fiscal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0273E6-DB27-364A-B3EB-7BAFC92577ED}"/>
              </a:ext>
            </a:extLst>
          </p:cNvPr>
          <p:cNvSpPr txBox="1"/>
          <p:nvPr/>
        </p:nvSpPr>
        <p:spPr>
          <a:xfrm>
            <a:off x="2767263" y="1998854"/>
            <a:ext cx="6666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Mécénat en nature : don d’œuvres d’arts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F82866C-2647-B54C-83E1-6E7B275F9369}"/>
              </a:ext>
            </a:extLst>
          </p:cNvPr>
          <p:cNvSpPr txBox="1"/>
          <p:nvPr/>
        </p:nvSpPr>
        <p:spPr>
          <a:xfrm>
            <a:off x="3048000" y="3247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0248" name="Picture 8" descr="Produits pour galeries et musées">
            <a:extLst>
              <a:ext uri="{FF2B5EF4-FFF2-40B4-BE49-F238E27FC236}">
                <a16:creationId xmlns:a16="http://schemas.microsoft.com/office/drawing/2014/main" id="{B73C7A3A-AFBF-8F4D-8360-5E529554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5" y="3683050"/>
            <a:ext cx="3114094" cy="15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A34F95F-ADE4-7C45-A44B-21BB8FD3D13A}"/>
              </a:ext>
            </a:extLst>
          </p:cNvPr>
          <p:cNvSpPr txBox="1"/>
          <p:nvPr/>
        </p:nvSpPr>
        <p:spPr>
          <a:xfrm>
            <a:off x="4573969" y="5006805"/>
            <a:ext cx="894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Aux musées publics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66749D-83F0-8D4A-B5E5-A0D1B3C61DDC}"/>
              </a:ext>
            </a:extLst>
          </p:cNvPr>
          <p:cNvSpPr/>
          <p:nvPr/>
        </p:nvSpPr>
        <p:spPr>
          <a:xfrm>
            <a:off x="4130420" y="5059244"/>
            <a:ext cx="42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F1E80B-66AB-2E43-A991-607110610B94}"/>
              </a:ext>
            </a:extLst>
          </p:cNvPr>
          <p:cNvSpPr/>
          <p:nvPr/>
        </p:nvSpPr>
        <p:spPr>
          <a:xfrm>
            <a:off x="4110879" y="2905462"/>
            <a:ext cx="42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22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95E967A-441E-554D-AAC1-54BE8847A55F}"/>
              </a:ext>
            </a:extLst>
          </p:cNvPr>
          <p:cNvSpPr txBox="1"/>
          <p:nvPr/>
        </p:nvSpPr>
        <p:spPr>
          <a:xfrm>
            <a:off x="4554428" y="3807124"/>
            <a:ext cx="6665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/>
              <a:t>Reconnues comme telles et évaluées par le ministre des Finances, après avis contraignant d’une commission spéciale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EFA77C-30BE-C44C-B55D-CB3CF7C86891}"/>
              </a:ext>
            </a:extLst>
          </p:cNvPr>
          <p:cNvSpPr/>
          <p:nvPr/>
        </p:nvSpPr>
        <p:spPr>
          <a:xfrm>
            <a:off x="4130420" y="3825636"/>
            <a:ext cx="42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3AC6E67-FB1B-3041-83F5-13E5F01558BF}"/>
              </a:ext>
            </a:extLst>
          </p:cNvPr>
          <p:cNvSpPr txBox="1"/>
          <p:nvPr/>
        </p:nvSpPr>
        <p:spPr>
          <a:xfrm>
            <a:off x="4534887" y="2898251"/>
            <a:ext cx="6665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Appartenant au « patrimoine culturel mobilier du pays » ou ayant « une renommée internationale »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7539279-44FE-334A-A551-B967C6A0CD11}"/>
              </a:ext>
            </a:extLst>
          </p:cNvPr>
          <p:cNvSpPr txBox="1"/>
          <p:nvPr/>
        </p:nvSpPr>
        <p:spPr>
          <a:xfrm>
            <a:off x="4573969" y="5549286"/>
            <a:ext cx="666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/>
              <a:t>Par des personnes physiques uniquement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DABFD4-4A79-894A-B931-DC0A6F76202E}"/>
              </a:ext>
            </a:extLst>
          </p:cNvPr>
          <p:cNvSpPr/>
          <p:nvPr/>
        </p:nvSpPr>
        <p:spPr>
          <a:xfrm>
            <a:off x="4149961" y="5567798"/>
            <a:ext cx="42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9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03DDC-92A6-DE47-9AE9-EE320BC0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EB5A29-F71A-3A45-A4F3-868403C39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D5D82-6625-D149-AEEB-95652F818D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8D3E3847-A41E-1B4A-973D-99EE36C32B5E}"/>
              </a:ext>
            </a:extLst>
          </p:cNvPr>
          <p:cNvSpPr txBox="1">
            <a:spLocks/>
          </p:cNvSpPr>
          <p:nvPr/>
        </p:nvSpPr>
        <p:spPr>
          <a:xfrm>
            <a:off x="2767263" y="442085"/>
            <a:ext cx="8586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Régime fiscal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A2D05B5-DE2D-AF47-BECB-5600C96C9AFD}"/>
              </a:ext>
            </a:extLst>
          </p:cNvPr>
          <p:cNvSpPr txBox="1"/>
          <p:nvPr/>
        </p:nvSpPr>
        <p:spPr>
          <a:xfrm>
            <a:off x="2263058" y="2767184"/>
            <a:ext cx="767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Pas de régime incitatif au mécénat de compétences</a:t>
            </a:r>
          </a:p>
        </p:txBody>
      </p:sp>
      <p:sp>
        <p:nvSpPr>
          <p:cNvPr id="8" name="Plus 7">
            <a:extLst>
              <a:ext uri="{FF2B5EF4-FFF2-40B4-BE49-F238E27FC236}">
                <a16:creationId xmlns:a16="http://schemas.microsoft.com/office/drawing/2014/main" id="{5575E9C9-3CFE-A849-8FC0-A5FFD1564BC4}"/>
              </a:ext>
            </a:extLst>
          </p:cNvPr>
          <p:cNvSpPr/>
          <p:nvPr/>
        </p:nvSpPr>
        <p:spPr>
          <a:xfrm>
            <a:off x="3316515" y="4183266"/>
            <a:ext cx="755106" cy="623515"/>
          </a:xfrm>
          <a:prstGeom prst="mathPlus">
            <a:avLst>
              <a:gd name="adj1" fmla="val 17171"/>
            </a:avLst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44546A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093717-E07B-9C47-A944-6582A77344F3}"/>
              </a:ext>
            </a:extLst>
          </p:cNvPr>
          <p:cNvSpPr txBox="1"/>
          <p:nvPr/>
        </p:nvSpPr>
        <p:spPr>
          <a:xfrm>
            <a:off x="4376421" y="4233414"/>
            <a:ext cx="4481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Problématique du droit social</a:t>
            </a:r>
          </a:p>
        </p:txBody>
      </p:sp>
    </p:spTree>
    <p:extLst>
      <p:ext uri="{BB962C8B-B14F-4D97-AF65-F5344CB8AC3E}">
        <p14:creationId xmlns:p14="http://schemas.microsoft.com/office/powerpoint/2010/main" val="160198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03DDC-92A6-DE47-9AE9-EE320BC0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EB5A29-F71A-3A45-A4F3-868403C39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D5D82-6625-D149-AEEB-95652F818D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8D3E3847-A41E-1B4A-973D-99EE36C32B5E}"/>
              </a:ext>
            </a:extLst>
          </p:cNvPr>
          <p:cNvSpPr txBox="1">
            <a:spLocks/>
          </p:cNvSpPr>
          <p:nvPr/>
        </p:nvSpPr>
        <p:spPr>
          <a:xfrm>
            <a:off x="2767263" y="442085"/>
            <a:ext cx="8586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Régime fiscal : aspects comparés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F0AFAAF-0C05-5A4F-BFD1-6899D6163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18027"/>
              </p:ext>
            </p:extLst>
          </p:nvPr>
        </p:nvGraphicFramePr>
        <p:xfrm>
          <a:off x="2437598" y="1844608"/>
          <a:ext cx="7489369" cy="47252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69393">
                  <a:extLst>
                    <a:ext uri="{9D8B030D-6E8A-4147-A177-3AD203B41FA5}">
                      <a16:colId xmlns:a16="http://schemas.microsoft.com/office/drawing/2014/main" val="2550548831"/>
                    </a:ext>
                  </a:extLst>
                </a:gridCol>
                <a:gridCol w="1539992">
                  <a:extLst>
                    <a:ext uri="{9D8B030D-6E8A-4147-A177-3AD203B41FA5}">
                      <a16:colId xmlns:a16="http://schemas.microsoft.com/office/drawing/2014/main" val="1819089215"/>
                    </a:ext>
                  </a:extLst>
                </a:gridCol>
                <a:gridCol w="1539992">
                  <a:extLst>
                    <a:ext uri="{9D8B030D-6E8A-4147-A177-3AD203B41FA5}">
                      <a16:colId xmlns:a16="http://schemas.microsoft.com/office/drawing/2014/main" val="2557084565"/>
                    </a:ext>
                  </a:extLst>
                </a:gridCol>
                <a:gridCol w="1539992">
                  <a:extLst>
                    <a:ext uri="{9D8B030D-6E8A-4147-A177-3AD203B41FA5}">
                      <a16:colId xmlns:a16="http://schemas.microsoft.com/office/drawing/2014/main" val="2984033645"/>
                    </a:ext>
                  </a:extLst>
                </a:gridCol>
              </a:tblGrid>
              <a:tr h="537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 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Droit belge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Droit français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Droit américain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46435"/>
                  </a:ext>
                </a:extLst>
              </a:tr>
              <a:tr h="62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Bénéficiaire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Agrément préalable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Contrôle </a:t>
                      </a:r>
                      <a:r>
                        <a:rPr lang="fr-FR" sz="1000" i="1" dirty="0">
                          <a:solidFill>
                            <a:srgbClr val="3B3838"/>
                          </a:solidFill>
                          <a:effectLst/>
                        </a:rPr>
                        <a:t>a posteriori </a:t>
                      </a: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des conditions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Contrôle </a:t>
                      </a:r>
                      <a:r>
                        <a:rPr lang="fr-FR" sz="1000" i="1" dirty="0">
                          <a:solidFill>
                            <a:srgbClr val="3B3838"/>
                          </a:solidFill>
                          <a:effectLst/>
                        </a:rPr>
                        <a:t>a posteriori </a:t>
                      </a: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des conditions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8180"/>
                  </a:ext>
                </a:extLst>
              </a:tr>
              <a:tr h="313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Avantage fiscal du mécène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 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 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 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78988"/>
                  </a:ext>
                </a:extLst>
              </a:tr>
              <a:tr h="381638">
                <a:tc>
                  <a:txBody>
                    <a:bodyPr/>
                    <a:lstStyle/>
                    <a:p>
                      <a:pPr marL="381635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Personne physique / particulier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Réduction 45 p.c.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Réduction 66 p.c.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Déduction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49240"/>
                  </a:ext>
                </a:extLst>
              </a:tr>
              <a:tr h="381638">
                <a:tc>
                  <a:txBody>
                    <a:bodyPr/>
                    <a:lstStyle/>
                    <a:p>
                      <a:pPr marL="381635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Société / entreprise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Déduction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Réduction 60 p.c.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Déduction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53737"/>
                  </a:ext>
                </a:extLst>
              </a:tr>
              <a:tr h="278866">
                <a:tc>
                  <a:txBody>
                    <a:bodyPr/>
                    <a:lstStyle/>
                    <a:p>
                      <a:pPr marL="0" indent="14288">
                        <a:lnSpc>
                          <a:spcPct val="115000"/>
                        </a:lnSpc>
                        <a:tabLst/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Seuils maxima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 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 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 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34525"/>
                  </a:ext>
                </a:extLst>
              </a:tr>
              <a:tr h="382179">
                <a:tc>
                  <a:txBody>
                    <a:bodyPr/>
                    <a:lstStyle/>
                    <a:p>
                      <a:pPr marL="381635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Personne physique / particulier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10 p.c. revenus nets et 408 130 EUR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20 p.c. revenus imposables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En principe 50  p.c. 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base contributive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26257"/>
                  </a:ext>
                </a:extLst>
              </a:tr>
              <a:tr h="780285">
                <a:tc>
                  <a:txBody>
                    <a:bodyPr/>
                    <a:lstStyle/>
                    <a:p>
                      <a:pPr marL="381635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Société / entreprise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5 p.c. revenus nets 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et 500 000 EUR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 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20 000 EUR ou 5 p.m. chiffre d’affaires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10 p.c. revenus imposables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773" marR="597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641898"/>
                  </a:ext>
                </a:extLst>
              </a:tr>
              <a:tr h="521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-44450" algn="l"/>
                        </a:tabLst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Incitant au mécénat en nature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restreint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Oui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Oui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62755"/>
                  </a:ext>
                </a:extLst>
              </a:tr>
              <a:tr h="521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000">
                          <a:solidFill>
                            <a:srgbClr val="3B3838"/>
                          </a:solidFill>
                          <a:effectLst/>
                        </a:rPr>
                        <a:t>Incitant au mécénat de compétences </a:t>
                      </a:r>
                      <a:endParaRPr lang="fr-BE" sz="100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Non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Oui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fr-FR" sz="1000" dirty="0">
                          <a:solidFill>
                            <a:srgbClr val="3B3838"/>
                          </a:solidFill>
                          <a:effectLst/>
                        </a:rPr>
                        <a:t>Non</a:t>
                      </a:r>
                      <a:endParaRPr lang="fr-BE" sz="1000" dirty="0">
                        <a:solidFill>
                          <a:srgbClr val="3B38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742" marR="387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845224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0C55855-1005-F541-9F33-C44BCE5B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7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03DDC-92A6-DE47-9AE9-EE320BC0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EB5A29-F71A-3A45-A4F3-868403C39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D5D82-6625-D149-AEEB-95652F818D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8D3E3847-A41E-1B4A-973D-99EE36C32B5E}"/>
              </a:ext>
            </a:extLst>
          </p:cNvPr>
          <p:cNvSpPr txBox="1">
            <a:spLocks/>
          </p:cNvSpPr>
          <p:nvPr/>
        </p:nvSpPr>
        <p:spPr>
          <a:xfrm>
            <a:off x="2767263" y="442085"/>
            <a:ext cx="8586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b="1" dirty="0"/>
              <a:t>Mécénat d’entreprise au regard du droit des sociétés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3B809A-0ABE-5243-BA04-347E0614299D}"/>
              </a:ext>
            </a:extLst>
          </p:cNvPr>
          <p:cNvSpPr txBox="1"/>
          <p:nvPr/>
        </p:nvSpPr>
        <p:spPr>
          <a:xfrm>
            <a:off x="1417878" y="4418817"/>
            <a:ext cx="9956799" cy="14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60"/>
              </a:lnSpc>
            </a:pPr>
            <a:r>
              <a:rPr lang="fr-FR" sz="1900" b="1" dirty="0"/>
              <a:t>Art. 1:1 du CSA</a:t>
            </a:r>
            <a:r>
              <a:rPr lang="fr-FR" sz="1900" dirty="0"/>
              <a:t> : Une société est constituée par un acte juridique par lequel une ou plusieurs personnes, dénommées associés, font un apport. Elle a un patrimoine et a pour objet l'exercice d'une ou plusieurs activités déterminées. </a:t>
            </a:r>
            <a:r>
              <a:rPr lang="fr-FR" sz="1900" b="1" dirty="0"/>
              <a:t>Un de ses buts </a:t>
            </a:r>
            <a:r>
              <a:rPr lang="fr-FR" sz="1900" dirty="0"/>
              <a:t>est de distribuer ou procurer à ses associés un avantage patrimonial direct ou indirect.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27CFE9-44A8-1949-A4E1-C0C0BEEBF346}"/>
              </a:ext>
            </a:extLst>
          </p:cNvPr>
          <p:cNvSpPr txBox="1"/>
          <p:nvPr/>
        </p:nvSpPr>
        <p:spPr>
          <a:xfrm>
            <a:off x="1417878" y="2453220"/>
            <a:ext cx="9956800" cy="140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60"/>
              </a:lnSpc>
            </a:pPr>
            <a:r>
              <a:rPr lang="fr-FR" sz="1900" b="1" dirty="0"/>
              <a:t>Art. 1, al. 1</a:t>
            </a:r>
            <a:r>
              <a:rPr lang="fr-FR" sz="1900" b="1" baseline="30000" dirty="0"/>
              <a:t>er </a:t>
            </a:r>
            <a:r>
              <a:rPr lang="fr-FR" sz="1900" b="1" dirty="0"/>
              <a:t>de l’ancien Code des sociétés : </a:t>
            </a:r>
            <a:r>
              <a:rPr lang="fr-FR" sz="1900" dirty="0"/>
              <a:t>Une société est constituée par un contrat aux termes duquel deux ou plusieurs personnes mettent quelque chose en commun, pour exercer une ou plusieurs activités </a:t>
            </a:r>
            <a:r>
              <a:rPr lang="fr-FR" dirty="0"/>
              <a:t>déterminées</a:t>
            </a:r>
            <a:r>
              <a:rPr lang="fr-FR" sz="1900" dirty="0"/>
              <a:t> et </a:t>
            </a:r>
            <a:r>
              <a:rPr lang="fr-FR" sz="1900" b="1" dirty="0"/>
              <a:t>dans le but de</a:t>
            </a:r>
            <a:r>
              <a:rPr lang="fr-FR" sz="1900" dirty="0"/>
              <a:t> procurer aux associés un bénéfice patrimonial direct ou indirect.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7C989CD8-E0F5-5441-8777-7B949168ED58}"/>
              </a:ext>
            </a:extLst>
          </p:cNvPr>
          <p:cNvSpPr/>
          <p:nvPr/>
        </p:nvSpPr>
        <p:spPr>
          <a:xfrm>
            <a:off x="5908112" y="3807000"/>
            <a:ext cx="391088" cy="521833"/>
          </a:xfrm>
          <a:prstGeom prst="downArrow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A9800B-2E9C-AD4B-959A-318AE7C0BA6C}"/>
              </a:ext>
            </a:extLst>
          </p:cNvPr>
          <p:cNvSpPr txBox="1"/>
          <p:nvPr/>
        </p:nvSpPr>
        <p:spPr>
          <a:xfrm>
            <a:off x="1334123" y="5976520"/>
            <a:ext cx="457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Intérêt social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E8AA4B-4A1D-924A-829F-486889E9E1B6}"/>
              </a:ext>
            </a:extLst>
          </p:cNvPr>
          <p:cNvSpPr/>
          <p:nvPr/>
        </p:nvSpPr>
        <p:spPr>
          <a:xfrm>
            <a:off x="890573" y="6029728"/>
            <a:ext cx="5273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b="0" i="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9C8536-E940-EE40-800D-7DD365D1C9F0}"/>
              </a:ext>
            </a:extLst>
          </p:cNvPr>
          <p:cNvSpPr txBox="1"/>
          <p:nvPr/>
        </p:nvSpPr>
        <p:spPr>
          <a:xfrm>
            <a:off x="1334123" y="1868386"/>
            <a:ext cx="457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Principe de spécialité légale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1E2D57-85F8-FA43-ABDE-3CA56705016B}"/>
              </a:ext>
            </a:extLst>
          </p:cNvPr>
          <p:cNvSpPr/>
          <p:nvPr/>
        </p:nvSpPr>
        <p:spPr>
          <a:xfrm>
            <a:off x="890573" y="1921594"/>
            <a:ext cx="5273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b="0" i="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9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0" y="1991662"/>
            <a:ext cx="5031042" cy="197510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0" y="518160"/>
            <a:ext cx="8572500" cy="1172528"/>
          </a:xfrm>
        </p:spPr>
        <p:txBody>
          <a:bodyPr/>
          <a:lstStyle/>
          <a:p>
            <a:r>
              <a:rPr lang="fr-FR" sz="3200" b="1" dirty="0"/>
              <a:t>Définition</a:t>
            </a:r>
            <a:r>
              <a:rPr lang="fr-FR" sz="2800" b="1" dirty="0"/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E8A05-C5F2-7EB0-1707-F4922800B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A41077-0343-6C4B-8BB9-3C048DDE46FB}"/>
              </a:ext>
            </a:extLst>
          </p:cNvPr>
          <p:cNvSpPr txBox="1"/>
          <p:nvPr/>
        </p:nvSpPr>
        <p:spPr>
          <a:xfrm>
            <a:off x="4001773" y="2413459"/>
            <a:ext cx="3788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Absence de définition légale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E1CB6C-BF8F-9247-B16E-6F686475628C}"/>
              </a:ext>
            </a:extLst>
          </p:cNvPr>
          <p:cNvSpPr txBox="1"/>
          <p:nvPr/>
        </p:nvSpPr>
        <p:spPr>
          <a:xfrm>
            <a:off x="3698123" y="3597895"/>
            <a:ext cx="547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 soutien apporté à un projet jugé d’intérêt général, sans que le mécène reçoive de contrepartie ou,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minima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sans que le mécène reçoive de contrepartie économiquement équivalente à son engagement</a:t>
            </a:r>
            <a:r>
              <a:rPr lang="fr-B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FA4EE9-799F-D94E-A0D4-729B0F04158A}"/>
              </a:ext>
            </a:extLst>
          </p:cNvPr>
          <p:cNvSpPr txBox="1"/>
          <p:nvPr/>
        </p:nvSpPr>
        <p:spPr>
          <a:xfrm>
            <a:off x="194560" y="3982617"/>
            <a:ext cx="3242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/>
              <a:t>Proposition de définition :</a:t>
            </a:r>
          </a:p>
        </p:txBody>
      </p:sp>
    </p:spTree>
    <p:extLst>
      <p:ext uri="{BB962C8B-B14F-4D97-AF65-F5344CB8AC3E}">
        <p14:creationId xmlns:p14="http://schemas.microsoft.com/office/powerpoint/2010/main" val="180169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0" y="518160"/>
            <a:ext cx="8572500" cy="1172528"/>
          </a:xfrm>
        </p:spPr>
        <p:txBody>
          <a:bodyPr/>
          <a:lstStyle/>
          <a:p>
            <a:r>
              <a:rPr lang="fr-FR" sz="3200" b="1" dirty="0"/>
              <a:t>Définition</a:t>
            </a:r>
            <a:r>
              <a:rPr lang="fr-FR" sz="2800" b="1" dirty="0"/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E8A05-C5F2-7EB0-1707-F4922800B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45697DE-86E7-1D41-9D5A-D00952BD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906" y="2129518"/>
            <a:ext cx="8572500" cy="2889250"/>
          </a:xfrm>
        </p:spPr>
        <p:txBody>
          <a:bodyPr>
            <a:normAutofit fontScale="92500" lnSpcReduction="20000"/>
          </a:bodyPr>
          <a:lstStyle/>
          <a:p>
            <a:pPr marL="609600" indent="-514350">
              <a:lnSpc>
                <a:spcPct val="200000"/>
              </a:lnSpc>
              <a:buAutoNum type="arabicPeriod"/>
            </a:pPr>
            <a:r>
              <a:rPr lang="fr-LU" sz="3200" dirty="0">
                <a:latin typeface="Calibri" panose="020F0502020204030204" pitchFamily="34" charset="0"/>
                <a:ea typeface="Aptos" panose="020B0004020202020204" pitchFamily="34" charset="0"/>
              </a:rPr>
              <a:t>Aide</a:t>
            </a:r>
          </a:p>
          <a:p>
            <a:pPr marL="609600" indent="-514350">
              <a:lnSpc>
                <a:spcPct val="200000"/>
              </a:lnSpc>
              <a:buAutoNum type="arabicPeriod"/>
            </a:pPr>
            <a:r>
              <a:rPr lang="fr-LU" sz="3200" dirty="0">
                <a:latin typeface="Calibri" panose="020F0502020204030204" pitchFamily="34" charset="0"/>
                <a:ea typeface="Aptos" panose="020B0004020202020204" pitchFamily="34" charset="0"/>
              </a:rPr>
              <a:t>À destination d’une activité d’intérêt général</a:t>
            </a:r>
          </a:p>
          <a:p>
            <a:pPr marL="609600" indent="-514350">
              <a:lnSpc>
                <a:spcPct val="200000"/>
              </a:lnSpc>
              <a:buAutoNum type="arabicPeriod"/>
            </a:pPr>
            <a:r>
              <a:rPr lang="fr-LU" sz="3200" dirty="0">
                <a:latin typeface="Calibri" panose="020F0502020204030204" pitchFamily="34" charset="0"/>
                <a:ea typeface="Aptos" panose="020B0004020202020204" pitchFamily="34" charset="0"/>
              </a:rPr>
              <a:t>Sans contrepartie équivalente</a:t>
            </a:r>
            <a:endParaRPr lang="fr-LU" sz="28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95250" indent="0">
              <a:buNone/>
            </a:pPr>
            <a:endParaRPr lang="fr-LU" sz="28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95250" indent="0">
              <a:buNone/>
            </a:pPr>
            <a:endParaRPr lang="fr-L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fontAlgn="base">
              <a:spcAft>
                <a:spcPts val="600"/>
              </a:spcAft>
              <a:buNone/>
            </a:pPr>
            <a:endParaRPr lang="fr-BE" sz="2400" dirty="0">
              <a:solidFill>
                <a:srgbClr val="FC2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1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0" y="518160"/>
            <a:ext cx="8572500" cy="1172528"/>
          </a:xfrm>
        </p:spPr>
        <p:txBody>
          <a:bodyPr>
            <a:normAutofit/>
          </a:bodyPr>
          <a:lstStyle/>
          <a:p>
            <a:r>
              <a:rPr lang="fr-FR" sz="3200" b="1" dirty="0"/>
              <a:t>Aide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E8A05-C5F2-7EB0-1707-F4922800B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45697DE-86E7-1D41-9D5A-D00952BD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545" y="2390775"/>
            <a:ext cx="6426009" cy="2889250"/>
          </a:xfrm>
        </p:spPr>
        <p:txBody>
          <a:bodyPr>
            <a:normAutofit fontScale="92500" lnSpcReduction="20000"/>
          </a:bodyPr>
          <a:lstStyle/>
          <a:p>
            <a:pPr marL="609600" indent="-514350">
              <a:lnSpc>
                <a:spcPct val="200000"/>
              </a:lnSpc>
              <a:buAutoNum type="arabicPeriod"/>
            </a:pPr>
            <a:r>
              <a:rPr lang="fr-LU" sz="3200" dirty="0">
                <a:latin typeface="Calibri" panose="020F0502020204030204" pitchFamily="34" charset="0"/>
                <a:ea typeface="Aptos" panose="020B0004020202020204" pitchFamily="34" charset="0"/>
              </a:rPr>
              <a:t>Mécénat financier </a:t>
            </a:r>
          </a:p>
          <a:p>
            <a:pPr marL="609600" indent="-514350">
              <a:lnSpc>
                <a:spcPct val="200000"/>
              </a:lnSpc>
              <a:buAutoNum type="arabicPeriod"/>
            </a:pPr>
            <a:r>
              <a:rPr lang="fr-LU" sz="3200" dirty="0">
                <a:latin typeface="Calibri" panose="020F0502020204030204" pitchFamily="34" charset="0"/>
                <a:ea typeface="Aptos" panose="020B0004020202020204" pitchFamily="34" charset="0"/>
              </a:rPr>
              <a:t>Mécénat en nature</a:t>
            </a:r>
          </a:p>
          <a:p>
            <a:pPr marL="609600" indent="-514350">
              <a:lnSpc>
                <a:spcPct val="200000"/>
              </a:lnSpc>
              <a:buAutoNum type="arabicPeriod"/>
            </a:pPr>
            <a:r>
              <a:rPr lang="fr-LU" sz="3200" dirty="0">
                <a:latin typeface="Calibri" panose="020F0502020204030204" pitchFamily="34" charset="0"/>
                <a:ea typeface="Aptos" panose="020B0004020202020204" pitchFamily="34" charset="0"/>
              </a:rPr>
              <a:t>Mécénat de compétences</a:t>
            </a:r>
            <a:endParaRPr lang="fr-LU" sz="28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95250" indent="0">
              <a:buNone/>
            </a:pPr>
            <a:endParaRPr lang="fr-LU" sz="28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95250" indent="0">
              <a:buNone/>
            </a:pPr>
            <a:endParaRPr lang="fr-L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fontAlgn="base">
              <a:spcAft>
                <a:spcPts val="600"/>
              </a:spcAft>
              <a:buNone/>
            </a:pPr>
            <a:endParaRPr lang="fr-BE" sz="2400" dirty="0">
              <a:solidFill>
                <a:srgbClr val="FC28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43B8D3-9A08-F84C-9DD4-44948BA52D4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63" y="439321"/>
            <a:ext cx="8586537" cy="1325563"/>
          </a:xfrm>
        </p:spPr>
        <p:txBody>
          <a:bodyPr anchor="ctr">
            <a:normAutofit/>
          </a:bodyPr>
          <a:lstStyle/>
          <a:p>
            <a:r>
              <a:rPr lang="fr-FR" sz="3200" b="1" dirty="0"/>
              <a:t>Activité soutenue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E57971-28CD-AD42-8FB6-D895473AC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793971"/>
            <a:ext cx="621792" cy="62179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BE"/>
          </a:p>
        </p:txBody>
      </p:sp>
      <p:pic>
        <p:nvPicPr>
          <p:cNvPr id="8" name="Picture 10" descr="Dessin, écriture, graphisme : à Montreuil, l'Ecole d'Art  «transdisciplinaire» ouvrira en septembre - Le Parisien">
            <a:extLst>
              <a:ext uri="{FF2B5EF4-FFF2-40B4-BE49-F238E27FC236}">
                <a16:creationId xmlns:a16="http://schemas.microsoft.com/office/drawing/2014/main" id="{0232724D-661E-B246-A26D-A25D5B5D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r="11578" b="-2"/>
          <a:stretch/>
        </p:blipFill>
        <p:spPr bwMode="auto">
          <a:xfrm>
            <a:off x="8130784" y="2174747"/>
            <a:ext cx="3702831" cy="37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aute-Loire . Ruber, artiste graffeur, voit la vie en couleur">
            <a:extLst>
              <a:ext uri="{FF2B5EF4-FFF2-40B4-BE49-F238E27FC236}">
                <a16:creationId xmlns:a16="http://schemas.microsoft.com/office/drawing/2014/main" id="{20EAF2BD-CC5F-2F4A-9405-45EE5188D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7" r="2941" b="-2"/>
          <a:stretch/>
        </p:blipFill>
        <p:spPr bwMode="auto">
          <a:xfrm>
            <a:off x="4298241" y="2174747"/>
            <a:ext cx="3702851" cy="37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es musées dans tous leurs états | CNRS Le journal">
            <a:extLst>
              <a:ext uri="{FF2B5EF4-FFF2-40B4-BE49-F238E27FC236}">
                <a16:creationId xmlns:a16="http://schemas.microsoft.com/office/drawing/2014/main" id="{BAFEAF4B-114C-1D4A-B43B-17E7A9669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r="17154" b="1"/>
          <a:stretch/>
        </p:blipFill>
        <p:spPr bwMode="auto">
          <a:xfrm>
            <a:off x="465698" y="2174747"/>
            <a:ext cx="3702851" cy="377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6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43B8D3-9A08-F84C-9DD4-44948BA52D4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63" y="442085"/>
            <a:ext cx="8586537" cy="1325563"/>
          </a:xfrm>
        </p:spPr>
        <p:txBody>
          <a:bodyPr anchor="ctr">
            <a:normAutofit/>
          </a:bodyPr>
          <a:lstStyle/>
          <a:p>
            <a:r>
              <a:rPr lang="fr-FR" sz="3200" b="1" dirty="0"/>
              <a:t>Contrepartie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E57971-28CD-AD42-8FB6-D895473AC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793971"/>
            <a:ext cx="621792" cy="62179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BE"/>
          </a:p>
        </p:txBody>
      </p:sp>
      <p:pic>
        <p:nvPicPr>
          <p:cNvPr id="3074" name="Picture 2" descr="affiche géante Chanel musée d'Orsay 6085">
            <a:extLst>
              <a:ext uri="{FF2B5EF4-FFF2-40B4-BE49-F238E27FC236}">
                <a16:creationId xmlns:a16="http://schemas.microsoft.com/office/drawing/2014/main" id="{95E31DE3-3DFE-8648-8A03-7931F5941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57" y="2506207"/>
            <a:ext cx="4508043" cy="3243261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édit : Bernard Hasquenoph">
            <a:extLst>
              <a:ext uri="{FF2B5EF4-FFF2-40B4-BE49-F238E27FC236}">
                <a16:creationId xmlns:a16="http://schemas.microsoft.com/office/drawing/2014/main" id="{A076564A-82E7-7141-B9F9-A4338EA5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22" y="2496453"/>
            <a:ext cx="4464566" cy="325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1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43B8D3-9A08-F84C-9DD4-44948BA52D4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63" y="442085"/>
            <a:ext cx="8586537" cy="1325563"/>
          </a:xfrm>
        </p:spPr>
        <p:txBody>
          <a:bodyPr anchor="ctr">
            <a:normAutofit/>
          </a:bodyPr>
          <a:lstStyle/>
          <a:p>
            <a:r>
              <a:rPr lang="fr-FR" sz="3200" b="1" dirty="0"/>
              <a:t>À distinguer de la philanthropie?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E57971-28CD-AD42-8FB6-D895473AC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793971"/>
            <a:ext cx="621792" cy="62179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EC5EFF-DEDC-AE48-B9F8-5D7036848427}"/>
              </a:ext>
            </a:extLst>
          </p:cNvPr>
          <p:cNvSpPr txBox="1"/>
          <p:nvPr/>
        </p:nvSpPr>
        <p:spPr>
          <a:xfrm>
            <a:off x="8070266" y="2059279"/>
            <a:ext cx="1387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Mécénat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78940D-BF4D-404D-AFA2-2926EC064ED4}"/>
              </a:ext>
            </a:extLst>
          </p:cNvPr>
          <p:cNvSpPr txBox="1"/>
          <p:nvPr/>
        </p:nvSpPr>
        <p:spPr>
          <a:xfrm>
            <a:off x="2523743" y="1942452"/>
            <a:ext cx="204793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/>
              <a:t>Philanthropie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9A6FEC-FF47-EF4F-A451-A84C418ABC38}"/>
              </a:ext>
            </a:extLst>
          </p:cNvPr>
          <p:cNvSpPr txBox="1"/>
          <p:nvPr/>
        </p:nvSpPr>
        <p:spPr>
          <a:xfrm>
            <a:off x="3941536" y="4771487"/>
            <a:ext cx="1874985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i="1" dirty="0" err="1">
                <a:solidFill>
                  <a:schemeClr val="bg2">
                    <a:lumMod val="25000"/>
                  </a:schemeClr>
                </a:solidFill>
              </a:rPr>
              <a:t>ánthrôpos</a:t>
            </a:r>
            <a:r>
              <a:rPr lang="fr-FR" sz="2200" i="1" dirty="0">
                <a:solidFill>
                  <a:schemeClr val="bg2">
                    <a:lumMod val="25000"/>
                  </a:schemeClr>
                </a:solidFill>
              </a:rPr>
              <a:t> </a:t>
            </a:r>
          </a:p>
          <a:p>
            <a:pPr algn="ctr">
              <a:lnSpc>
                <a:spcPct val="150000"/>
              </a:lnSpc>
            </a:pPr>
            <a:r>
              <a:rPr lang="fr-FR" sz="2200" i="1" dirty="0" err="1">
                <a:solidFill>
                  <a:schemeClr val="bg2">
                    <a:lumMod val="25000"/>
                  </a:schemeClr>
                </a:solidFill>
              </a:rPr>
              <a:t>ἄνθρω</a:t>
            </a:r>
            <a:r>
              <a:rPr lang="fr-FR" sz="2200" i="1" dirty="0">
                <a:solidFill>
                  <a:schemeClr val="bg2">
                    <a:lumMod val="25000"/>
                  </a:schemeClr>
                </a:solidFill>
              </a:rPr>
              <a:t>π</a:t>
            </a:r>
            <a:r>
              <a:rPr lang="fr-FR" sz="2200" i="1" dirty="0" err="1">
                <a:solidFill>
                  <a:schemeClr val="bg2">
                    <a:lumMod val="25000"/>
                  </a:schemeClr>
                </a:solidFill>
              </a:rPr>
              <a:t>ος</a:t>
            </a:r>
            <a:r>
              <a:rPr lang="fr-BE" sz="2200" i="1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endParaRPr lang="fr-FR" sz="2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A1D3F9-C45F-9443-9B99-AB3D2E3E464A}"/>
              </a:ext>
            </a:extLst>
          </p:cNvPr>
          <p:cNvSpPr txBox="1"/>
          <p:nvPr/>
        </p:nvSpPr>
        <p:spPr>
          <a:xfrm>
            <a:off x="2378166" y="2813081"/>
            <a:ext cx="2339085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i="1" dirty="0" err="1">
                <a:solidFill>
                  <a:schemeClr val="bg2">
                    <a:lumMod val="25000"/>
                  </a:schemeClr>
                </a:solidFill>
              </a:rPr>
              <a:t>philanthrôpía</a:t>
            </a:r>
            <a:endParaRPr lang="fr-FR" sz="2200" i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200" i="1" dirty="0" err="1">
                <a:solidFill>
                  <a:schemeClr val="bg2">
                    <a:lumMod val="25000"/>
                  </a:schemeClr>
                </a:solidFill>
              </a:rPr>
              <a:t>φιλάνθρω</a:t>
            </a:r>
            <a:r>
              <a:rPr lang="fr-FR" sz="2200" i="1" dirty="0">
                <a:solidFill>
                  <a:schemeClr val="bg2">
                    <a:lumMod val="25000"/>
                  </a:schemeClr>
                </a:solidFill>
              </a:rPr>
              <a:t>π</a:t>
            </a:r>
            <a:r>
              <a:rPr lang="fr-FR" sz="2200" i="1" dirty="0" err="1">
                <a:solidFill>
                  <a:schemeClr val="bg2">
                    <a:lumMod val="25000"/>
                  </a:schemeClr>
                </a:solidFill>
              </a:rPr>
              <a:t>ί</a:t>
            </a:r>
            <a:r>
              <a:rPr lang="fr-FR" sz="2200" i="1" dirty="0">
                <a:solidFill>
                  <a:schemeClr val="bg2">
                    <a:lumMod val="25000"/>
                  </a:schemeClr>
                </a:solidFill>
              </a:rPr>
              <a:t>α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617C14-D708-8E43-9F84-CF01A22A7AF0}"/>
              </a:ext>
            </a:extLst>
          </p:cNvPr>
          <p:cNvSpPr txBox="1"/>
          <p:nvPr/>
        </p:nvSpPr>
        <p:spPr>
          <a:xfrm>
            <a:off x="1944700" y="4292500"/>
            <a:ext cx="151701" cy="1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99FD4E-54DD-474F-BE3E-DD95D064C63F}"/>
              </a:ext>
            </a:extLst>
          </p:cNvPr>
          <p:cNvSpPr txBox="1"/>
          <p:nvPr/>
        </p:nvSpPr>
        <p:spPr>
          <a:xfrm>
            <a:off x="1950644" y="4351697"/>
            <a:ext cx="1261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Amour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C35A3A-B9D1-BC4E-89ED-3F09C580D7C5}"/>
              </a:ext>
            </a:extLst>
          </p:cNvPr>
          <p:cNvSpPr txBox="1"/>
          <p:nvPr/>
        </p:nvSpPr>
        <p:spPr>
          <a:xfrm>
            <a:off x="3941537" y="4340600"/>
            <a:ext cx="1874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de l’humanité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85E9867-4A83-444C-BE78-5D8E3D44A6C6}"/>
              </a:ext>
            </a:extLst>
          </p:cNvPr>
          <p:cNvSpPr txBox="1"/>
          <p:nvPr/>
        </p:nvSpPr>
        <p:spPr>
          <a:xfrm>
            <a:off x="1713517" y="4782584"/>
            <a:ext cx="1620451" cy="10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i="1" dirty="0" err="1">
                <a:solidFill>
                  <a:schemeClr val="bg2">
                    <a:lumMod val="25000"/>
                  </a:schemeClr>
                </a:solidFill>
              </a:rPr>
              <a:t>phílos</a:t>
            </a:r>
            <a:r>
              <a:rPr lang="fr-FR" sz="2200" i="1" dirty="0">
                <a:solidFill>
                  <a:schemeClr val="bg2">
                    <a:lumMod val="25000"/>
                  </a:schemeClr>
                </a:solidFill>
              </a:rPr>
              <a:t> </a:t>
            </a:r>
          </a:p>
          <a:p>
            <a:pPr algn="ctr">
              <a:lnSpc>
                <a:spcPct val="150000"/>
              </a:lnSpc>
            </a:pPr>
            <a:r>
              <a:rPr lang="fr-FR" sz="2200" i="1" dirty="0" err="1">
                <a:solidFill>
                  <a:schemeClr val="bg2">
                    <a:lumMod val="25000"/>
                  </a:schemeClr>
                </a:solidFill>
              </a:rPr>
              <a:t>φίλος</a:t>
            </a:r>
            <a:endParaRPr lang="fr-FR" sz="2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9EBCB1-627D-F544-B8B3-8E0F56DCCFC4}"/>
              </a:ext>
            </a:extLst>
          </p:cNvPr>
          <p:cNvSpPr txBox="1"/>
          <p:nvPr/>
        </p:nvSpPr>
        <p:spPr>
          <a:xfrm>
            <a:off x="7594353" y="3125409"/>
            <a:ext cx="2339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>
                <a:solidFill>
                  <a:srgbClr val="3B3838"/>
                </a:solidFill>
              </a:rPr>
              <a:t>Caius </a:t>
            </a:r>
            <a:r>
              <a:rPr lang="fr-FR" sz="2200" i="1" dirty="0" err="1">
                <a:solidFill>
                  <a:srgbClr val="3B3838"/>
                </a:solidFill>
              </a:rPr>
              <a:t>Maecenas</a:t>
            </a:r>
            <a:endParaRPr lang="fr-FR" sz="2200" i="1" dirty="0">
              <a:solidFill>
                <a:srgbClr val="3B3838"/>
              </a:solidFill>
            </a:endParaRPr>
          </a:p>
        </p:txBody>
      </p:sp>
      <p:pic>
        <p:nvPicPr>
          <p:cNvPr id="1026" name="Picture 2" descr="Gaius Maecenas - Wikipedia">
            <a:extLst>
              <a:ext uri="{FF2B5EF4-FFF2-40B4-BE49-F238E27FC236}">
                <a16:creationId xmlns:a16="http://schemas.microsoft.com/office/drawing/2014/main" id="{B229AE9E-E0EF-7049-B6E6-332848B2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29" y="4292500"/>
            <a:ext cx="1500731" cy="1554341"/>
          </a:xfrm>
          <a:prstGeom prst="rect">
            <a:avLst/>
          </a:prstGeom>
          <a:noFill/>
          <a:effectLst>
            <a:softEdge rad="78531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2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84663E-8F0C-5DA1-EC39-3C9CC866F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43B8D3-9A08-F84C-9DD4-44948BA52D4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63" y="461706"/>
            <a:ext cx="8586537" cy="1325563"/>
          </a:xfrm>
        </p:spPr>
        <p:txBody>
          <a:bodyPr anchor="ctr">
            <a:normAutofit/>
          </a:bodyPr>
          <a:lstStyle/>
          <a:p>
            <a:r>
              <a:rPr lang="fr-FR" sz="3200" b="1" dirty="0"/>
              <a:t>Qualification juridique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1CE01E-0890-E74B-862B-33E9D7B008A1}"/>
              </a:ext>
            </a:extLst>
          </p:cNvPr>
          <p:cNvSpPr txBox="1"/>
          <p:nvPr/>
        </p:nvSpPr>
        <p:spPr>
          <a:xfrm>
            <a:off x="2437598" y="2760284"/>
            <a:ext cx="143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Contrat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DB2711-34B2-464D-8874-FD7DF65AD833}"/>
              </a:ext>
            </a:extLst>
          </p:cNvPr>
          <p:cNvSpPr txBox="1"/>
          <p:nvPr/>
        </p:nvSpPr>
        <p:spPr>
          <a:xfrm>
            <a:off x="5317239" y="2760284"/>
            <a:ext cx="4238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à titre onéreux</a:t>
            </a:r>
          </a:p>
          <a:p>
            <a:endParaRPr lang="fr-FR" sz="3200" dirty="0"/>
          </a:p>
          <a:p>
            <a:r>
              <a:rPr lang="fr-FR" sz="3200" dirty="0"/>
              <a:t>à titre gratuit (donation)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3C5FD16-DBEA-5641-A3C2-E33B105A15B8}"/>
              </a:ext>
            </a:extLst>
          </p:cNvPr>
          <p:cNvCxnSpPr>
            <a:cxnSpLocks/>
          </p:cNvCxnSpPr>
          <p:nvPr/>
        </p:nvCxnSpPr>
        <p:spPr>
          <a:xfrm>
            <a:off x="4146048" y="3052671"/>
            <a:ext cx="1016000" cy="0"/>
          </a:xfrm>
          <a:prstGeom prst="straightConnector1">
            <a:avLst/>
          </a:prstGeom>
          <a:ln w="38100">
            <a:solidFill>
              <a:srgbClr val="44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5845D85-2FC5-A24C-8AA0-CC2ECB218682}"/>
              </a:ext>
            </a:extLst>
          </p:cNvPr>
          <p:cNvCxnSpPr>
            <a:cxnSpLocks/>
          </p:cNvCxnSpPr>
          <p:nvPr/>
        </p:nvCxnSpPr>
        <p:spPr>
          <a:xfrm>
            <a:off x="4146048" y="3052671"/>
            <a:ext cx="885371" cy="937925"/>
          </a:xfrm>
          <a:prstGeom prst="straightConnector1">
            <a:avLst/>
          </a:prstGeom>
          <a:ln w="38100">
            <a:solidFill>
              <a:srgbClr val="44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EE8EFD8-42CC-D848-9961-1F1514A3A171}"/>
              </a:ext>
            </a:extLst>
          </p:cNvPr>
          <p:cNvSpPr txBox="1"/>
          <p:nvPr/>
        </p:nvSpPr>
        <p:spPr>
          <a:xfrm>
            <a:off x="2437598" y="5070731"/>
            <a:ext cx="363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Legs (acte unilatéral)</a:t>
            </a:r>
          </a:p>
        </p:txBody>
      </p:sp>
    </p:spTree>
    <p:extLst>
      <p:ext uri="{BB962C8B-B14F-4D97-AF65-F5344CB8AC3E}">
        <p14:creationId xmlns:p14="http://schemas.microsoft.com/office/powerpoint/2010/main" val="54073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03DDC-92A6-DE47-9AE9-EE320BC0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EB5A29-F71A-3A45-A4F3-868403C39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D5D82-6625-D149-AEEB-95652F818D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8D3E3847-A41E-1B4A-973D-99EE36C32B5E}"/>
              </a:ext>
            </a:extLst>
          </p:cNvPr>
          <p:cNvSpPr txBox="1">
            <a:spLocks/>
          </p:cNvSpPr>
          <p:nvPr/>
        </p:nvSpPr>
        <p:spPr>
          <a:xfrm>
            <a:off x="2767263" y="442085"/>
            <a:ext cx="8586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Régime fiscal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62B053-234E-7A49-B9AD-3B45AC2066EC}"/>
              </a:ext>
            </a:extLst>
          </p:cNvPr>
          <p:cNvSpPr txBox="1"/>
          <p:nvPr/>
        </p:nvSpPr>
        <p:spPr>
          <a:xfrm>
            <a:off x="1132114" y="2599838"/>
            <a:ext cx="60061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Inciter financièrement la générosité 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F1643A-D541-474D-B3E4-14319B12DD7F}"/>
              </a:ext>
            </a:extLst>
          </p:cNvPr>
          <p:cNvSpPr txBox="1"/>
          <p:nvPr/>
        </p:nvSpPr>
        <p:spPr>
          <a:xfrm>
            <a:off x="2902701" y="4253610"/>
            <a:ext cx="5662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Raison économique </a:t>
            </a:r>
            <a:r>
              <a:rPr lang="fr-FR" sz="2800" dirty="0">
                <a:sym typeface="Wingdings" pitchFamily="2" charset="2"/>
              </a:rPr>
              <a:t> effet de levier</a:t>
            </a:r>
            <a:r>
              <a:rPr lang="fr-FR" sz="2800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470860-910F-CF4C-BACC-21E63C7078D9}"/>
              </a:ext>
            </a:extLst>
          </p:cNvPr>
          <p:cNvSpPr txBox="1"/>
          <p:nvPr/>
        </p:nvSpPr>
        <p:spPr>
          <a:xfrm>
            <a:off x="2854583" y="5156744"/>
            <a:ext cx="736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Raison politico-philosophique </a:t>
            </a:r>
            <a:r>
              <a:rPr lang="fr-FR" sz="2800" dirty="0">
                <a:sym typeface="Wingdings" pitchFamily="2" charset="2"/>
              </a:rPr>
              <a:t> décentralisation</a:t>
            </a:r>
            <a:endParaRPr lang="fr-FR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B61AD-78A8-2F40-8F3B-D0819369BA2B}"/>
              </a:ext>
            </a:extLst>
          </p:cNvPr>
          <p:cNvSpPr/>
          <p:nvPr/>
        </p:nvSpPr>
        <p:spPr>
          <a:xfrm>
            <a:off x="2437598" y="4299776"/>
            <a:ext cx="4051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A56206-E29A-4C4A-88B6-52A95539D5AF}"/>
              </a:ext>
            </a:extLst>
          </p:cNvPr>
          <p:cNvSpPr/>
          <p:nvPr/>
        </p:nvSpPr>
        <p:spPr>
          <a:xfrm>
            <a:off x="2437810" y="5202910"/>
            <a:ext cx="4051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>
                <a:solidFill>
                  <a:srgbClr val="44546A"/>
                </a:solidFill>
                <a:latin typeface="Wingdings"/>
                <a:ea typeface="Wingdings"/>
                <a:cs typeface="Wingdings"/>
              </a:rPr>
              <a:t></a:t>
            </a:r>
            <a:endParaRPr lang="fr-CA" sz="2200" dirty="0">
              <a:solidFill>
                <a:srgbClr val="44546A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700614-A58C-FB44-B1D9-36F1C4367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57" y="2162201"/>
            <a:ext cx="1468086" cy="14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B0F111-FD6B-4279-A9B8-A9ADF277465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65A588-1D2A-427C-AA32-A236D95C8F89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8317</TotalTime>
  <Words>665</Words>
  <Application>Microsoft Macintosh PowerPoint</Application>
  <PresentationFormat>Grand écran</PresentationFormat>
  <Paragraphs>187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 Le mécénat dans tous ses états – perspectives juridiques</vt:lpstr>
      <vt:lpstr>Définition </vt:lpstr>
      <vt:lpstr>Définition </vt:lpstr>
      <vt:lpstr>Aide</vt:lpstr>
      <vt:lpstr>Activité soutenue</vt:lpstr>
      <vt:lpstr>Contrepartie</vt:lpstr>
      <vt:lpstr>À distinguer de la philanthropie? </vt:lpstr>
      <vt:lpstr>Qualification juridique</vt:lpstr>
      <vt:lpstr>  </vt:lpstr>
      <vt:lpstr>  </vt:lpstr>
      <vt:lpstr>  </vt:lpstr>
      <vt:lpstr>  </vt:lpstr>
      <vt:lpstr>  </vt:lpstr>
      <vt:lpstr>  </vt:lpstr>
      <vt:lpstr>  </vt:lpstr>
      <vt:lpstr> 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Donations inégalitaires et rééquilibrages</dc:title>
  <dc:creator>Emilie Van Goidsenhoven</dc:creator>
  <cp:lastModifiedBy>Vandenbulke Antoine</cp:lastModifiedBy>
  <cp:revision>109</cp:revision>
  <cp:lastPrinted>2023-06-07T17:57:00Z</cp:lastPrinted>
  <dcterms:created xsi:type="dcterms:W3CDTF">2023-05-15T13:27:00Z</dcterms:created>
  <dcterms:modified xsi:type="dcterms:W3CDTF">2024-09-23T22:43:31Z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NewReviewCycle">
    <vt:lpwstr/>
  </property>
</Properties>
</file>